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60"/>
  </p:notesMasterIdLst>
  <p:sldIdLst>
    <p:sldId id="256" r:id="rId3"/>
    <p:sldId id="332" r:id="rId4"/>
    <p:sldId id="259" r:id="rId5"/>
    <p:sldId id="291" r:id="rId6"/>
    <p:sldId id="262" r:id="rId7"/>
    <p:sldId id="286" r:id="rId8"/>
    <p:sldId id="287" r:id="rId9"/>
    <p:sldId id="293" r:id="rId10"/>
    <p:sldId id="294" r:id="rId11"/>
    <p:sldId id="330" r:id="rId12"/>
    <p:sldId id="329" r:id="rId13"/>
    <p:sldId id="331" r:id="rId14"/>
    <p:sldId id="333" r:id="rId15"/>
    <p:sldId id="289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16" r:id="rId29"/>
    <p:sldId id="308" r:id="rId30"/>
    <p:sldId id="309" r:id="rId31"/>
    <p:sldId id="310" r:id="rId32"/>
    <p:sldId id="311" r:id="rId33"/>
    <p:sldId id="312" r:id="rId34"/>
    <p:sldId id="328" r:id="rId35"/>
    <p:sldId id="317" r:id="rId36"/>
    <p:sldId id="313" r:id="rId37"/>
    <p:sldId id="314" r:id="rId38"/>
    <p:sldId id="315" r:id="rId39"/>
    <p:sldId id="336" r:id="rId40"/>
    <p:sldId id="337" r:id="rId41"/>
    <p:sldId id="338" r:id="rId42"/>
    <p:sldId id="340" r:id="rId43"/>
    <p:sldId id="339" r:id="rId44"/>
    <p:sldId id="341" r:id="rId45"/>
    <p:sldId id="342" r:id="rId46"/>
    <p:sldId id="343" r:id="rId47"/>
    <p:sldId id="335" r:id="rId48"/>
    <p:sldId id="344" r:id="rId49"/>
    <p:sldId id="345" r:id="rId50"/>
    <p:sldId id="346" r:id="rId51"/>
    <p:sldId id="319" r:id="rId52"/>
    <p:sldId id="318" r:id="rId53"/>
    <p:sldId id="321" r:id="rId54"/>
    <p:sldId id="322" r:id="rId55"/>
    <p:sldId id="323" r:id="rId56"/>
    <p:sldId id="324" r:id="rId57"/>
    <p:sldId id="325" r:id="rId58"/>
    <p:sldId id="326" r:id="rId5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5C1A0F-EA2B-4F1F-8134-94449B54E002}">
          <p14:sldIdLst>
            <p14:sldId id="256"/>
            <p14:sldId id="332"/>
            <p14:sldId id="259"/>
            <p14:sldId id="291"/>
            <p14:sldId id="262"/>
            <p14:sldId id="286"/>
            <p14:sldId id="287"/>
            <p14:sldId id="293"/>
            <p14:sldId id="294"/>
            <p14:sldId id="330"/>
            <p14:sldId id="329"/>
            <p14:sldId id="331"/>
            <p14:sldId id="333"/>
            <p14:sldId id="289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16"/>
            <p14:sldId id="308"/>
            <p14:sldId id="309"/>
            <p14:sldId id="310"/>
            <p14:sldId id="311"/>
            <p14:sldId id="312"/>
            <p14:sldId id="328"/>
            <p14:sldId id="317"/>
            <p14:sldId id="313"/>
            <p14:sldId id="314"/>
            <p14:sldId id="315"/>
            <p14:sldId id="336"/>
            <p14:sldId id="337"/>
            <p14:sldId id="338"/>
            <p14:sldId id="340"/>
            <p14:sldId id="339"/>
            <p14:sldId id="341"/>
            <p14:sldId id="342"/>
            <p14:sldId id="343"/>
            <p14:sldId id="335"/>
            <p14:sldId id="344"/>
            <p14:sldId id="345"/>
            <p14:sldId id="346"/>
            <p14:sldId id="319"/>
            <p14:sldId id="318"/>
            <p14:sldId id="321"/>
            <p14:sldId id="322"/>
            <p14:sldId id="323"/>
            <p14:sldId id="324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/>
    <p:restoredTop sz="93699"/>
  </p:normalViewPr>
  <p:slideViewPr>
    <p:cSldViewPr snapToGrid="0" snapToObjects="1">
      <p:cViewPr varScale="1">
        <p:scale>
          <a:sx n="69" d="100"/>
          <a:sy n="69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D871-20F5-40FF-9088-B49B860F77A5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E0398-7DC3-43DE-AE5C-03DA87425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31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9CA5F-5CC8-40C3-8EB4-D72359D4CE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72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E0398-7DC3-43DE-AE5C-03DA874256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65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/>
              <a:t>CS231n Lecture1-3 </a:t>
            </a:r>
            <a:endParaRPr kumimoji="1"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972299" y="3543300"/>
            <a:ext cx="4027567" cy="600075"/>
          </a:xfrm>
        </p:spPr>
        <p:txBody>
          <a:bodyPr/>
          <a:lstStyle/>
          <a:p>
            <a:r>
              <a:rPr kumimoji="1"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张冰洋   </a:t>
            </a:r>
            <a:r>
              <a:rPr kumimoji="1"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指导老师</a:t>
            </a:r>
            <a:r>
              <a:rPr kumimoji="1"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：李刚</a:t>
            </a:r>
            <a:endParaRPr kumimoji="1"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22305" y="4000500"/>
            <a:ext cx="3927554" cy="614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Email: byzhang@ihep.ac.cn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深度学习应用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9" y="2339074"/>
            <a:ext cx="4362450" cy="3295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22" y="2339074"/>
            <a:ext cx="7383078" cy="27570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238" y="3986899"/>
            <a:ext cx="4344577" cy="27908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2289" y="1343891"/>
            <a:ext cx="8475347" cy="845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卷积神经网络（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）：图像识别，语义分割，径迹重建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099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深度学习应用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22289" y="1343891"/>
            <a:ext cx="8475347" cy="845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循环神经网络（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）：语音识别，自然语言处理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0" y="2048341"/>
            <a:ext cx="3216113" cy="40278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110" y="2048341"/>
            <a:ext cx="4685619" cy="37917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9620" y="6220950"/>
            <a:ext cx="7253543" cy="559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（代码演示：使用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写小说）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98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lang="zh-CN" altLang="en-US" dirty="0" smtClean="0"/>
              <a:t>深度学习应用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2288" y="1364566"/>
            <a:ext cx="5302783" cy="675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Google DeepMind's Deep Q-learning playing Atari Breakout_标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1305" y="3682218"/>
            <a:ext cx="3832271" cy="21382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矩形 5"/>
          <p:cNvSpPr/>
          <p:nvPr/>
        </p:nvSpPr>
        <p:spPr>
          <a:xfrm>
            <a:off x="322289" y="2150433"/>
            <a:ext cx="2055152" cy="1183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风格迁移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95" y="2105471"/>
            <a:ext cx="5586880" cy="423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2703" y="2676323"/>
            <a:ext cx="97234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i="1" dirty="0">
                <a:latin typeface="+mn-ea"/>
              </a:rPr>
              <a:t>“AI is the new </a:t>
            </a:r>
            <a:r>
              <a:rPr lang="en-US" altLang="zh-CN" sz="4000" i="1" dirty="0" smtClean="0">
                <a:latin typeface="+mn-ea"/>
              </a:rPr>
              <a:t>electricity</a:t>
            </a:r>
            <a:r>
              <a:rPr lang="en-US" altLang="zh-CN" sz="4000" i="1" dirty="0">
                <a:latin typeface="+mn-ea"/>
              </a:rPr>
              <a:t>.</a:t>
            </a:r>
            <a:r>
              <a:rPr lang="en-US" altLang="zh-CN" sz="4000" i="1" dirty="0" smtClean="0">
                <a:latin typeface="+mn-ea"/>
              </a:rPr>
              <a:t>”</a:t>
            </a:r>
          </a:p>
          <a:p>
            <a:pPr algn="r"/>
            <a:r>
              <a:rPr lang="en-US" altLang="zh-CN" sz="4000" i="1" dirty="0" smtClean="0"/>
              <a:t>--</a:t>
            </a:r>
            <a:r>
              <a:rPr lang="en-US" altLang="zh-CN" sz="4000" i="1" dirty="0"/>
              <a:t>Andrew Ng</a:t>
            </a:r>
            <a:endParaRPr lang="zh-CN" alt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41291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3724507" y="3033132"/>
            <a:ext cx="4742986" cy="1735815"/>
          </a:xfrm>
        </p:spPr>
        <p:txBody>
          <a:bodyPr/>
          <a:lstStyle/>
          <a:p>
            <a:r>
              <a:rPr kumimoji="1" lang="zh-CN" altLang="en-US" dirty="0" smtClean="0"/>
              <a:t>近邻算法</a:t>
            </a:r>
            <a:r>
              <a:rPr kumimoji="1" lang="en-US" altLang="zh-CN" dirty="0" smtClean="0"/>
              <a:t>&amp;</a:t>
            </a:r>
          </a:p>
          <a:p>
            <a:r>
              <a:rPr kumimoji="1" lang="zh-CN" altLang="en-US" dirty="0" smtClean="0"/>
              <a:t>线性分类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33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需要掌握的编程技能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53551" y="1716258"/>
            <a:ext cx="10229556" cy="3854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Jupyter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Numpy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Pandas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Matplotlib</a:t>
            </a:r>
            <a:endParaRPr lang="en-US" altLang="zh-CN" sz="2800" dirty="0" smtClean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Tensorflow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keras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caffe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mxnet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2493" y="1519310"/>
            <a:ext cx="3026971" cy="872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编程语言：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29994" y="5669280"/>
            <a:ext cx="6175717" cy="7737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：运行附件中的练习代码，熟练掌握以上技能。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439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65760" y="1926336"/>
            <a:ext cx="10899648" cy="22799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4800" b="1" i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当计算机“看”一张图片时，计</a:t>
            </a:r>
            <a:endParaRPr lang="en-US" altLang="zh-CN" sz="4800" b="1" i="1" dirty="0" smtClean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b="1" i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算机看到了什么？</a:t>
            </a:r>
            <a:endParaRPr lang="zh-CN" altLang="en-US" sz="4800" b="1" i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92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计算机视觉中的核心问题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图像识别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76" y="1520759"/>
            <a:ext cx="9749436" cy="461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计算机看到了什么？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37" y="1323866"/>
            <a:ext cx="9494155" cy="5378663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085088" y="1323866"/>
            <a:ext cx="5157216" cy="66343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74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109728" y="1962912"/>
            <a:ext cx="11972544" cy="2097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4800" b="1" i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为什么不能用“硬”算法（</a:t>
            </a:r>
            <a:r>
              <a:rPr lang="en-US" altLang="zh-CN" sz="4800" b="1" i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hard code</a:t>
            </a:r>
            <a:r>
              <a:rPr lang="zh-CN" altLang="en-US" sz="4800" b="1" i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4800" b="1" i="1" dirty="0" smtClean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800" b="1" i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解决图片识别问题？</a:t>
            </a:r>
            <a:endParaRPr lang="zh-CN" altLang="en-US" sz="4800" b="1" i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26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46764" y="6179127"/>
            <a:ext cx="7813963" cy="67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lang="zh-CN" altLang="en-US" dirty="0" smtClean="0"/>
              <a:t>主要内容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98806" y="1688123"/>
            <a:ext cx="8834511" cy="3573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近邻算法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线性分类</a:t>
            </a:r>
            <a:endParaRPr lang="en-US" altLang="zh-CN" sz="2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深度学习在高能物理中的应用：喷注味道鉴别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171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1" y="1392734"/>
            <a:ext cx="10864970" cy="4800801"/>
          </a:xfrm>
          <a:prstGeom prst="rect">
            <a:avLst/>
          </a:prstGeom>
        </p:spPr>
      </p:pic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lang="zh-CN" altLang="en-US" dirty="0" smtClean="0"/>
              <a:t>相机视角变化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0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亮度变化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9" y="1682315"/>
            <a:ext cx="11286198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姿态变化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9" y="1984076"/>
            <a:ext cx="11552921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8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lang="zh-CN" altLang="en-US" dirty="0" smtClean="0"/>
              <a:t>物体遮挡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9" y="1811861"/>
            <a:ext cx="10691787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背景干扰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38" y="1669367"/>
            <a:ext cx="10266821" cy="4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多个目标物体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84" y="1624409"/>
            <a:ext cx="7757468" cy="43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60575" y="3560064"/>
            <a:ext cx="10075889" cy="1780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由于以上诸多困难的存在，很难依靠纯算法的方式实现图像识别。</a:t>
            </a:r>
            <a:endParaRPr lang="en-US" altLang="zh-CN" sz="2400" b="1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338" y="2034418"/>
            <a:ext cx="4229467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7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55077" y="2194560"/>
            <a:ext cx="9959926" cy="3052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最近邻算法</a:t>
            </a:r>
            <a:r>
              <a:rPr lang="en-US" altLang="zh-CN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&amp;k</a:t>
            </a:r>
            <a:r>
              <a:rPr lang="zh-CN" altLang="en-US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近邻算法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16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数据驱动的方式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011680" y="1487424"/>
            <a:ext cx="9107424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收集图像数据集及其对应的标签</a:t>
            </a:r>
            <a:endParaRPr lang="en-US" altLang="zh-CN" b="1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使用机器学习的方法训练一个分类器</a:t>
            </a:r>
            <a:endParaRPr lang="en-US" altLang="zh-CN" b="1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使用新的图片集验证分类器的效果</a:t>
            </a:r>
            <a:endParaRPr lang="zh-CN" altLang="en-US" b="1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60" y="3874472"/>
            <a:ext cx="9349108" cy="264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最近邻算法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46304" y="1207008"/>
            <a:ext cx="3584448" cy="9509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使用距离尺度比较照片</a:t>
            </a:r>
            <a:endParaRPr lang="zh-CN" altLang="en-US" sz="24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97" y="1956616"/>
            <a:ext cx="11232853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人工智能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深度学习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0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904" y="2694432"/>
            <a:ext cx="3730752" cy="1670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Coding time …</a:t>
            </a:r>
            <a:endParaRPr lang="zh-CN" altLang="en-US" sz="36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zh-CN" altLang="en-US" dirty="0" smtClean="0"/>
              <a:t>近邻算法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9" y="2987662"/>
            <a:ext cx="11423370" cy="32235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4528" y="1584960"/>
            <a:ext cx="10924032" cy="1402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不同于最近邻算法，</a:t>
            </a:r>
            <a:r>
              <a:rPr lang="en-US" altLang="zh-CN"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近邻算法选择与自己距离最近的</a:t>
            </a:r>
            <a:r>
              <a:rPr lang="en-US" altLang="zh-CN"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个样本，然后选择</a:t>
            </a:r>
            <a:r>
              <a:rPr lang="en-US" altLang="zh-CN"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</a:t>
            </a:r>
            <a:r>
              <a:rPr lang="zh-CN" altLang="en-US"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个样本中最多的那类作为标签。</a:t>
            </a:r>
            <a:endParaRPr lang="zh-CN" altLang="en-US" sz="24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30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3965" y="1427018"/>
            <a:ext cx="7370618" cy="928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在实践中，一般不采用</a:t>
            </a:r>
            <a:r>
              <a:rPr lang="en-US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k</a:t>
            </a:r>
            <a:r>
              <a:rPr lang="zh-CN" altLang="en-US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近邻算法对图像进行分类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12874" y="2355273"/>
            <a:ext cx="9566031" cy="1035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测试环节，时间复杂度高</a:t>
            </a:r>
            <a:endParaRPr lang="en-US" altLang="zh-CN" sz="24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使用距离尺度的计算方式提供的有效信息太少</a:t>
            </a:r>
            <a:endParaRPr lang="zh-CN" altLang="en-US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62" y="3390314"/>
            <a:ext cx="9657143" cy="24190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47447" y="5809362"/>
            <a:ext cx="8032652" cy="718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经过三种不同方式的处理，得到相同的距离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689317" y="1659988"/>
            <a:ext cx="10607040" cy="16037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：实现</a:t>
            </a:r>
            <a:r>
              <a:rPr lang="en-US" altLang="zh-CN" sz="24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算法，比较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值情况下准确率，时间复杂度的变化。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09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082018" y="2546252"/>
            <a:ext cx="8131126" cy="174439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5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线性分类</a:t>
            </a:r>
            <a:endParaRPr lang="zh-CN" altLang="en-US" sz="5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34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1" y="2379315"/>
            <a:ext cx="10295238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85" y="1766808"/>
            <a:ext cx="10200000" cy="4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4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9" y="1485052"/>
            <a:ext cx="11222333" cy="43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7533238" cy="721395"/>
          </a:xfrm>
        </p:spPr>
        <p:txBody>
          <a:bodyPr/>
          <a:lstStyle/>
          <a:p>
            <a:r>
              <a:rPr lang="zh-CN" altLang="en-US" dirty="0" smtClean="0"/>
              <a:t>评价模型输出结果的指标</a:t>
            </a:r>
            <a:r>
              <a:rPr lang="en-US" altLang="zh-CN" dirty="0" smtClean="0"/>
              <a:t>-</a:t>
            </a:r>
            <a:r>
              <a:rPr lang="zh-CN" altLang="en-US" dirty="0" smtClean="0"/>
              <a:t>损失函数（</a:t>
            </a:r>
            <a:r>
              <a:rPr lang="en-US" altLang="zh-CN" dirty="0" smtClean="0"/>
              <a:t>loss function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286571"/>
            <a:ext cx="11471564" cy="5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SVM</a:t>
            </a:r>
            <a:r>
              <a:rPr lang="zh-CN" altLang="en-US" dirty="0" smtClean="0"/>
              <a:t>损失函数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9" y="1200448"/>
            <a:ext cx="11534380" cy="520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人工智能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2369" y="1589649"/>
            <a:ext cx="6935373" cy="1012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涉及学科</a:t>
            </a:r>
            <a:endParaRPr lang="zh-CN" altLang="en-US" sz="4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98806" y="2096086"/>
            <a:ext cx="10185010" cy="27854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/>
          </a:p>
          <a:p>
            <a:endParaRPr lang="zh-CN" altLang="en-US" sz="1200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solidFill>
                  <a:schemeClr val="tx1"/>
                </a:solidFill>
              </a:rPr>
              <a:t>人</a:t>
            </a:r>
            <a:r>
              <a:rPr lang="zh-CN" altLang="en-US" sz="2800" dirty="0">
                <a:solidFill>
                  <a:schemeClr val="tx1"/>
                </a:solidFill>
              </a:rPr>
              <a:t>工智能是自然科学、社会科学、技术科学三向交叉学科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</a:rPr>
              <a:t>    –</a:t>
            </a:r>
            <a:r>
              <a:rPr lang="zh-CN" altLang="en-US" sz="2400" dirty="0">
                <a:solidFill>
                  <a:schemeClr val="tx1"/>
                </a:solidFill>
              </a:rPr>
              <a:t>哲学、数学、认知科学、神经生理学、计算机科学、经济学</a:t>
            </a:r>
            <a:r>
              <a:rPr lang="zh-CN" altLang="en-US" sz="2400" dirty="0" smtClean="0">
                <a:solidFill>
                  <a:schemeClr val="tx1"/>
                </a:solidFill>
              </a:rPr>
              <a:t>、心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     </a:t>
            </a:r>
            <a:r>
              <a:rPr lang="zh-CN" altLang="en-US" sz="2400" dirty="0" smtClean="0">
                <a:solidFill>
                  <a:schemeClr val="tx1"/>
                </a:solidFill>
              </a:rPr>
              <a:t>理</a:t>
            </a:r>
            <a:r>
              <a:rPr lang="zh-CN" altLang="en-US" sz="2400" dirty="0">
                <a:solidFill>
                  <a:schemeClr val="tx1"/>
                </a:solidFill>
              </a:rPr>
              <a:t>学、控制论</a:t>
            </a:r>
            <a:r>
              <a:rPr lang="zh-CN" altLang="en-US" sz="2400" dirty="0" smtClean="0">
                <a:solidFill>
                  <a:schemeClr val="tx1"/>
                </a:solidFill>
              </a:rPr>
              <a:t>、语</a:t>
            </a:r>
            <a:r>
              <a:rPr lang="zh-CN" altLang="en-US" sz="2400" dirty="0">
                <a:solidFill>
                  <a:schemeClr val="tx1"/>
                </a:solidFill>
              </a:rPr>
              <a:t>言学、仿生学、</a:t>
            </a:r>
            <a:r>
              <a:rPr lang="en-US" altLang="zh-CN" sz="2400" dirty="0">
                <a:solidFill>
                  <a:schemeClr val="tx1"/>
                </a:solidFill>
              </a:rPr>
              <a:t>…… </a:t>
            </a:r>
          </a:p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1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计算损失函数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8" y="1245498"/>
            <a:ext cx="11370947" cy="548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lang="zh-CN" altLang="en-US" dirty="0" smtClean="0"/>
              <a:t>计算损失函数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9" y="1300053"/>
            <a:ext cx="11176984" cy="54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lang="zh-CN" altLang="en-US" dirty="0" smtClean="0"/>
              <a:t>计算损失函数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6" y="1299623"/>
            <a:ext cx="11221516" cy="55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99" y="1196586"/>
            <a:ext cx="11122970" cy="5536723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302783" cy="721395"/>
          </a:xfrm>
        </p:spPr>
        <p:txBody>
          <a:bodyPr/>
          <a:lstStyle/>
          <a:p>
            <a:r>
              <a:rPr lang="zh-CN" altLang="en-US" dirty="0" smtClean="0"/>
              <a:t>计算损失函数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3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正则化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16" y="1380145"/>
            <a:ext cx="9038095" cy="5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正则化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9" y="1335525"/>
            <a:ext cx="11360384" cy="512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 smtClean="0"/>
              <a:t>softmax</a:t>
            </a:r>
            <a:r>
              <a:rPr lang="zh-CN" altLang="en-US" dirty="0" smtClean="0"/>
              <a:t>损失函数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39" y="5234525"/>
            <a:ext cx="3077021" cy="7865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16639" y="2304512"/>
            <a:ext cx="941070" cy="571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其中</a:t>
            </a:r>
            <a:endParaRPr lang="zh-CN" altLang="en-US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9" y="2286224"/>
            <a:ext cx="3271266" cy="666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343" y="2352899"/>
            <a:ext cx="2209800" cy="5334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2289" y="1378451"/>
            <a:ext cx="8079433" cy="860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条件概率：</a:t>
            </a:r>
            <a:endParaRPr lang="zh-CN" altLang="en-US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2290" y="3141233"/>
            <a:ext cx="6046238" cy="848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损失函数：</a:t>
            </a:r>
            <a:endParaRPr lang="zh-CN" altLang="en-US" sz="2800" b="1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39" y="3989999"/>
            <a:ext cx="4802812" cy="552188"/>
          </a:xfrm>
          <a:prstGeom prst="rect">
            <a:avLst/>
          </a:prstGeom>
        </p:spPr>
      </p:pic>
      <p:sp>
        <p:nvSpPr>
          <p:cNvPr id="11" name="下箭头 10"/>
          <p:cNvSpPr/>
          <p:nvPr/>
        </p:nvSpPr>
        <p:spPr>
          <a:xfrm>
            <a:off x="1882588" y="4625788"/>
            <a:ext cx="381661" cy="608737"/>
          </a:xfrm>
          <a:prstGeom prst="downArrow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641" y="3989999"/>
            <a:ext cx="1541701" cy="16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损失函</a:t>
            </a:r>
            <a:r>
              <a:rPr lang="zh-CN" altLang="en-US" dirty="0" smtClean="0"/>
              <a:t>数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9" y="1551984"/>
            <a:ext cx="11118052" cy="458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5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96" y="1317377"/>
            <a:ext cx="10628571" cy="5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3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参数优化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1055" y="1385455"/>
            <a:ext cx="8118763" cy="900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2" y="2285999"/>
            <a:ext cx="5451489" cy="26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1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什么是智能？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05" y="1424237"/>
            <a:ext cx="8967334" cy="49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904" y="2694432"/>
            <a:ext cx="3730752" cy="1670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36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Coding time …</a:t>
            </a:r>
            <a:endParaRPr lang="zh-CN" altLang="en-US" sz="3600" b="1" i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67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backup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18978" y="2433711"/>
            <a:ext cx="10649244" cy="2363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深度学习在高能物理中的应用</a:t>
            </a:r>
            <a:endParaRPr lang="en-US" altLang="zh-CN" sz="2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DNN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算法实现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CEPC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喷注味道鉴别（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Flavor Tag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41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953820" cy="721395"/>
          </a:xfrm>
        </p:spPr>
        <p:txBody>
          <a:bodyPr/>
          <a:lstStyle/>
          <a:p>
            <a:r>
              <a:rPr lang="zh-CN" altLang="en-US" dirty="0" smtClean="0"/>
              <a:t>深度学习实现喷注味道鉴别（</a:t>
            </a:r>
            <a:r>
              <a:rPr lang="en-US" altLang="zh-CN" dirty="0" smtClean="0"/>
              <a:t>flavor tag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34" y="1343025"/>
            <a:ext cx="9276484" cy="53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5953820" cy="721395"/>
          </a:xfrm>
        </p:spPr>
        <p:txBody>
          <a:bodyPr/>
          <a:lstStyle/>
          <a:p>
            <a:r>
              <a:rPr lang="zh-CN" altLang="en-US" dirty="0" smtClean="0"/>
              <a:t>深度学习实现喷注味道鉴别（</a:t>
            </a:r>
            <a:r>
              <a:rPr lang="en-US" altLang="zh-CN" dirty="0" smtClean="0"/>
              <a:t>flavor tag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43208" y="1466661"/>
            <a:ext cx="9931651" cy="47621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一</a:t>
            </a:r>
            <a:r>
              <a:rPr lang="en-US" altLang="zh-CN" sz="2000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.</a:t>
            </a:r>
            <a:r>
              <a:rPr lang="zh-CN" altLang="en-US" sz="2000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数据预处理</a:t>
            </a:r>
            <a:endParaRPr lang="en-US" altLang="zh-CN" sz="2000" b="1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将数据随机打乱顺序，以保证输出结果的客观性。</a:t>
            </a:r>
            <a:endParaRPr lang="en-US" altLang="zh-CN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去掉数据集中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‘aux’,‘vtxlen1’,‘vtxlen1_j’,‘z0cprob’,‘d0bprob’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这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个变量（依据：通过观察发现这些变量几乎为常量）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将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630000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训练数据分为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550000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训练集和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80000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验证集。</a:t>
            </a:r>
            <a:endParaRPr lang="en-US" altLang="zh-CN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变量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’</a:t>
            </a:r>
            <a:r>
              <a:rPr lang="en-US" altLang="zh-CN" dirty="0" err="1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jetrho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’</a:t>
            </a:r>
            <a:r>
              <a:rPr lang="en-US" altLang="zh-CN" dirty="0" err="1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jetrho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’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中的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nan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值设为此变量的最大值。（依据：猜测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nan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值可能是最大值溢出）</a:t>
            </a:r>
            <a:endParaRPr lang="en-US" altLang="zh-CN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将训练集中每个变量进行标准化处理（零均值，单位方差）再进行最大最小化处理（将数据缩放至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到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这个区间），并保存操作的参数。</a:t>
            </a:r>
            <a:endParaRPr lang="en-US" altLang="zh-CN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6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用训练集保存的操作参数对测试集进行相同的处理。</a:t>
            </a:r>
            <a:endParaRPr lang="zh-CN" altLang="en-US" dirty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2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实现步骤：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44286" y="1643743"/>
            <a:ext cx="10874828" cy="426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二</a:t>
            </a:r>
            <a:r>
              <a:rPr lang="en-US" altLang="zh-CN" sz="2000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.</a:t>
            </a:r>
            <a:r>
              <a:rPr lang="zh-CN" altLang="en-US" sz="2000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网络结构</a:t>
            </a:r>
            <a:endParaRPr lang="en-US" altLang="zh-CN" sz="2000" b="1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输入层：事例的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63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个变量</a:t>
            </a:r>
            <a:endParaRPr lang="en-US" altLang="zh-CN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隐藏层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256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个神经元，训练时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dropout=0.5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，测试时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dropout=1.0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隐藏层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256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个神经元，</a:t>
            </a:r>
            <a:r>
              <a:rPr lang="zh-CN" altLang="en-US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训练时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dropout=0.5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测试时</a:t>
            </a:r>
            <a:r>
              <a:rPr lang="en-US" altLang="zh-CN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dropout=1.0</a:t>
            </a:r>
            <a:endParaRPr lang="en-US" altLang="zh-CN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4.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隐藏层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256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个神经元，</a:t>
            </a:r>
            <a:r>
              <a:rPr lang="zh-CN" altLang="en-US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训练时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dropout=0.5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，</a:t>
            </a:r>
            <a:r>
              <a:rPr lang="zh-CN" altLang="en-US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测试时</a:t>
            </a:r>
            <a:r>
              <a:rPr lang="en-US" altLang="zh-CN" dirty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dropout=1.0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输出层：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个神经元</a:t>
            </a:r>
            <a:endParaRPr lang="en-US" altLang="zh-CN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三：网络参数</a:t>
            </a:r>
            <a:endParaRPr lang="en-US" altLang="zh-CN" b="1" dirty="0" smtClean="0">
              <a:solidFill>
                <a:schemeClr val="tx1"/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1.batch size=100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迭代次数：</a:t>
            </a: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500000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3.learning decay:0.0001</a:t>
            </a:r>
          </a:p>
        </p:txBody>
      </p:sp>
    </p:spTree>
    <p:extLst>
      <p:ext uri="{BB962C8B-B14F-4D97-AF65-F5344CB8AC3E}">
        <p14:creationId xmlns:p14="http://schemas.microsoft.com/office/powerpoint/2010/main" val="217759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6851397" cy="721395"/>
          </a:xfrm>
        </p:spPr>
        <p:txBody>
          <a:bodyPr/>
          <a:lstStyle/>
          <a:p>
            <a:r>
              <a:rPr lang="en-US" altLang="zh-CN" dirty="0" err="1" smtClean="0"/>
              <a:t>deeplearning</a:t>
            </a:r>
            <a:r>
              <a:rPr lang="en-US" altLang="zh-CN" dirty="0" smtClean="0"/>
              <a:t> vs </a:t>
            </a:r>
            <a:r>
              <a:rPr lang="en-US" altLang="zh-CN" dirty="0" err="1" smtClean="0"/>
              <a:t>bdt</a:t>
            </a:r>
            <a:r>
              <a:rPr lang="en-US" altLang="zh-CN" dirty="0" smtClean="0"/>
              <a:t> </a:t>
            </a:r>
            <a:r>
              <a:rPr lang="zh-CN" altLang="en-US" dirty="0" smtClean="0"/>
              <a:t>结果对比（</a:t>
            </a:r>
            <a:r>
              <a:rPr lang="en-US" altLang="zh-CN" dirty="0" smtClean="0"/>
              <a:t>VTX=16mm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6" y="1602385"/>
            <a:ext cx="4137932" cy="3920504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595846" y="5522889"/>
            <a:ext cx="3348111" cy="47830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 signal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282732" y="5455559"/>
            <a:ext cx="3995225" cy="6129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 signal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44" y="1478082"/>
            <a:ext cx="4135498" cy="404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6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1860" y="1626517"/>
            <a:ext cx="2216159" cy="495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 signal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59" y="4158332"/>
            <a:ext cx="3273117" cy="573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signal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9" y="2264449"/>
            <a:ext cx="10782058" cy="13792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59" y="4855600"/>
            <a:ext cx="10782058" cy="13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49" y="3928498"/>
            <a:ext cx="3831070" cy="2672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850" y="4092777"/>
            <a:ext cx="3393208" cy="21796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47748" y="1766404"/>
            <a:ext cx="8280658" cy="1989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人工智能革命：</a:t>
            </a:r>
            <a:endParaRPr lang="en-US" altLang="zh-CN" sz="2400" b="1" dirty="0" smtClean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生活：人脸识别，智能聊天机器人，快递送餐</a:t>
            </a:r>
            <a:r>
              <a:rPr lang="en-US" altLang="zh-CN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科研：</a:t>
            </a:r>
            <a:r>
              <a:rPr lang="en-US" altLang="zh-CN" sz="2400" dirty="0" err="1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tracking,jet</a:t>
            </a:r>
            <a:r>
              <a:rPr lang="en-US" altLang="zh-CN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clustering,jet</a:t>
            </a:r>
            <a:r>
              <a:rPr lang="en-US" altLang="zh-CN" sz="2400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flavor tagging……</a:t>
            </a:r>
            <a:endParaRPr lang="zh-CN" altLang="en-US" sz="24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83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什么是人工智能？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2" y="1266124"/>
            <a:ext cx="10116330" cy="55918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46764" y="6179127"/>
            <a:ext cx="7813963" cy="67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9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7309" y="1391849"/>
            <a:ext cx="3435927" cy="1080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3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人工智能路线图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62" y="2472504"/>
            <a:ext cx="8123552" cy="38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9" y="258233"/>
            <a:ext cx="8259003" cy="721395"/>
          </a:xfrm>
        </p:spPr>
        <p:txBody>
          <a:bodyPr/>
          <a:lstStyle/>
          <a:p>
            <a:r>
              <a:rPr kumimoji="1" lang="zh-CN" altLang="en-US" dirty="0"/>
              <a:t>人</a:t>
            </a:r>
            <a:r>
              <a:rPr kumimoji="1" lang="zh-CN" altLang="en-US" dirty="0" smtClean="0"/>
              <a:t>工智能，机器学习与深度学习的关系</a:t>
            </a:r>
            <a:endParaRPr kumimoji="1"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1547446" y="1237957"/>
            <a:ext cx="9144000" cy="562004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547446" y="2359855"/>
            <a:ext cx="7033846" cy="33762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47446" y="3189848"/>
            <a:ext cx="5233182" cy="17162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度学习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64037" y="1375114"/>
            <a:ext cx="4093699" cy="984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</a:rPr>
              <a:t>人工智能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56671" y="2500530"/>
            <a:ext cx="3934264" cy="689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器学习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96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人</a:t>
            </a:r>
            <a:r>
              <a:rPr kumimoji="1" lang="zh-CN" altLang="en-US" dirty="0" smtClean="0"/>
              <a:t>工智能，机器学习，深度学习</a:t>
            </a:r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>
          <a:xfrm flipV="1">
            <a:off x="801071" y="2189296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8"/>
          <p:cNvSpPr txBox="1"/>
          <p:nvPr/>
        </p:nvSpPr>
        <p:spPr>
          <a:xfrm>
            <a:off x="1556913" y="2681739"/>
            <a:ext cx="207325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让机器拥有人类的智能。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13140" y="2234457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</a:rPr>
              <a:t>人工智能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40664" y="2189296"/>
            <a:ext cx="81624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35" name="矩形 34"/>
          <p:cNvSpPr/>
          <p:nvPr/>
        </p:nvSpPr>
        <p:spPr>
          <a:xfrm flipV="1">
            <a:off x="4435412" y="2194759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8"/>
          <p:cNvSpPr txBox="1"/>
          <p:nvPr/>
        </p:nvSpPr>
        <p:spPr>
          <a:xfrm>
            <a:off x="5191254" y="2687202"/>
            <a:ext cx="215401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一种实现人工智能的方法。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247481" y="2239920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机</a:t>
            </a:r>
            <a:r>
              <a:rPr lang="zh-CN" altLang="en-US" sz="2000" b="1" dirty="0" smtClean="0">
                <a:solidFill>
                  <a:schemeClr val="accent1"/>
                </a:solidFill>
              </a:rPr>
              <a:t>器学习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75005" y="2194759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1"/>
                </a:solidFill>
              </a:rPr>
              <a:t>02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flipV="1">
            <a:off x="8212118" y="2239137"/>
            <a:ext cx="7657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8"/>
          <p:cNvSpPr txBox="1"/>
          <p:nvPr/>
        </p:nvSpPr>
        <p:spPr>
          <a:xfrm>
            <a:off x="8967960" y="2742518"/>
            <a:ext cx="2196864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一种实现机器学习的技术。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024187" y="2284298"/>
            <a:ext cx="1210588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深</a:t>
            </a:r>
            <a:r>
              <a:rPr lang="zh-CN" altLang="en-US" sz="2000" b="1" dirty="0" smtClean="0">
                <a:solidFill>
                  <a:schemeClr val="accent1"/>
                </a:solidFill>
              </a:rPr>
              <a:t>度学习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51711" y="2239137"/>
            <a:ext cx="816249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sz="4000" b="1" dirty="0" smtClean="0">
                <a:solidFill>
                  <a:schemeClr val="accent1"/>
                </a:solidFill>
              </a:rPr>
              <a:t>03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65" y="3444683"/>
            <a:ext cx="2962656" cy="22905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14400" y="5897880"/>
            <a:ext cx="230428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武术</a:t>
            </a:r>
            <a:endParaRPr lang="zh-CN" altLang="en-US" sz="2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581" y="3444682"/>
            <a:ext cx="3224163" cy="2290509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495461529300&amp;di=36e361409dfc4159c13c1bf899b1e186&amp;imgtype=0&amp;src=http%3A%2F%2Fimg.c6c.com%2Fuploads%2Fallimg%2F1407%2F12%2F1104506206-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711" y="3444681"/>
            <a:ext cx="2440642" cy="229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4534518" y="5897880"/>
            <a:ext cx="230428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武</a:t>
            </a:r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林秘籍</a:t>
            </a:r>
            <a:endParaRPr lang="zh-CN" altLang="en-US" sz="2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48241" y="5903976"/>
            <a:ext cx="2304288" cy="502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降</a:t>
            </a:r>
            <a:r>
              <a:rPr lang="zh-CN" altLang="en-US" sz="28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龙十八掌</a:t>
            </a:r>
            <a:endParaRPr lang="zh-CN" altLang="en-US" sz="28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1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5" grpId="0" animBg="1"/>
      <p:bldP spid="36" grpId="0"/>
      <p:bldP spid="37" grpId="0"/>
      <p:bldP spid="38" grpId="0"/>
      <p:bldP spid="39" grpId="0" animBg="1"/>
      <p:bldP spid="40" grpId="0"/>
      <p:bldP spid="41" grpId="0"/>
      <p:bldP spid="42" grpId="0"/>
      <p:bldP spid="4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2497</TotalTime>
  <Words>1343</Words>
  <Application>Microsoft Office PowerPoint</Application>
  <PresentationFormat>宽屏</PresentationFormat>
  <Paragraphs>138</Paragraphs>
  <Slides>57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华文楷体</vt:lpstr>
      <vt:lpstr>华文宋体</vt:lpstr>
      <vt:lpstr>楷体</vt:lpstr>
      <vt:lpstr>宋体</vt:lpstr>
      <vt:lpstr>Microsoft YaHei</vt:lpstr>
      <vt:lpstr>Microsoft YaHei</vt:lpstr>
      <vt:lpstr>Arial</vt:lpstr>
      <vt:lpstr>Calibri</vt:lpstr>
      <vt:lpstr>Century Gothic</vt:lpstr>
      <vt:lpstr>Segoe UI Light</vt:lpstr>
      <vt:lpstr>Times New Roman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张冰洋</cp:lastModifiedBy>
  <cp:revision>135</cp:revision>
  <dcterms:created xsi:type="dcterms:W3CDTF">2015-08-18T02:51:41Z</dcterms:created>
  <dcterms:modified xsi:type="dcterms:W3CDTF">2017-12-13T15:59:56Z</dcterms:modified>
  <cp:category/>
</cp:coreProperties>
</file>